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5" r:id="rId30"/>
    <p:sldId id="286" r:id="rId31"/>
    <p:sldId id="289" r:id="rId32"/>
    <p:sldId id="287" r:id="rId33"/>
    <p:sldId id="288" r:id="rId34"/>
    <p:sldId id="295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873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3A78-9E92-4FA0-B016-1EF07631C9BA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7BEA4-5A6E-4C72-B230-01CEC8BFEF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2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2095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838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85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2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348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06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7569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2203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386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95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945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920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505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6846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871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1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228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5550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986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512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3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8105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38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4443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352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7319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6178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042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803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453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750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22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69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842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633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720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7BEA4-5A6E-4C72-B230-01CEC8BFEFB4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99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EFB1-3432-4781-AE19-DC477E6B9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8487C-B484-414E-AFCF-0BED908B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7FB98-33C6-4D9D-980A-83AAA61F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42644-88AF-4996-8C74-4DE34789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C6644-74C0-4B3B-8E04-37D06012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643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06B5-14A6-44CC-94E3-479868F5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2E9FD-1AC7-4476-AA2A-6534B7DF6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3F27-F99B-4A0A-B756-DF13DF96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05DC-E2C3-42C7-A6D6-20A8DA2E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7C19-0F50-4180-961D-088486BA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622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DD6D1-EF9B-4987-81F3-F4613B5B5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5AB57-134F-45A9-9CEE-2E9E94603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33EE-A87E-4DCE-A8BC-12C4D308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946-3A14-4523-9564-B485E9E1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4C05A-0A93-4F67-B3BD-D1697937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49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B7CD-98E0-492E-8FE3-246E7771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9F16-C801-48D0-B795-BE2766EEF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18176-9F3F-40BE-B7FC-7130BE0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6C1A-982F-410D-8831-06CF10C6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8AC74-7F4A-4CF3-B38A-936A0FA9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58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8993-21D7-4C23-B3ED-DB7C5827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58317-CD11-4570-AEE0-64238B932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A5E58-7D44-460D-B861-128F22F4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2655-BCCA-44A7-8F34-B6EA2DAC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E7A1-A0C6-4F1A-94CA-C4A7B52C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9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CF6F-573D-4BE8-9D0E-BD194499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16AE-88B4-4DE5-BD00-81E8DD64C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7974-2BDB-413A-A006-D5273E87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33D0B-B69C-4293-8225-369EE707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AAA50-1327-4E66-BF67-1DF35118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8EF52-942E-4128-B55E-2512F3E0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30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3559-8FF9-4959-A85D-8800E92E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336FE-89AF-4062-85E5-34B79107B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407E9-C873-4141-AAB7-E7C8020AF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8B8C7-4DC5-4039-ACDC-3A9195402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4DC39-B056-4F99-9F71-47AA935CA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74DF6-26C9-433E-A585-40A204B5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147A4-17DF-4322-BC1C-E2A7A0A5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5AC7A-DD36-46D5-85F1-154466DD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88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521D-4A70-4F4C-91A8-71A58DC1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CD94C-4901-45B5-BFA0-27B098D5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EE4CF-0EA6-4BFA-9F56-33A247A0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28984-03D1-488D-9A40-B28610F0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53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7BDAE-ED04-4862-8005-9A67C5C6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F15C0-7F5E-423D-A3B5-F3F99F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A6AD4-53BC-487E-8B7E-3A1EFD1B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14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D5AA-E480-4F19-B17D-2B4AE9B3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22AC-4FD9-4A7B-82F2-59FA96E4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F47B7-4550-44E7-931B-8DFE3B4C2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AC86B-DE48-4A60-8CDB-0281017A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8E46-22C4-49B8-BBA8-7C925595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5C4FE-A446-4375-BFFF-54EE1A15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43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B2A3-8FEB-4A51-8B56-FAC05CE4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E432F-B940-4395-8712-6205B8F72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3B4B0-B454-486F-A627-9BC022BB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92F23-46A4-4981-8FDD-9D6232CB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00EA1-14D7-4EBC-B855-F88608EE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955F4-92BF-498A-9AD5-EC1E274B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04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6219F-6AFB-4CE1-AC46-ED1F89F5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A0C15-C0C1-4C59-B32C-D6D66853E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4AB4-810E-46B3-818C-48F5A22BF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3DEC-FD40-4FCE-9983-9C03BC10866F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685A-A76C-48AB-A72E-CD874AB5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9B73A-AC5C-4DBB-81A8-4BBB2C9D9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B61F-8DB4-4821-A0A7-D3E2F0EFE6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0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DB52-98A9-4669-AE07-1575E88FA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A88ED-CC6F-47D1-BB9B-94CD274AC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EA517-4FEB-408A-9EEE-83008A79C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1391"/>
            <a:ext cx="9144000" cy="53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5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BE571-7916-48DF-AF24-AC3951B5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greater than 18 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r>
              <a:rPr lang="en-US" dirty="0"/>
              <a:t>With American Society of Anesthesiologists physical status I to III </a:t>
            </a:r>
          </a:p>
          <a:p>
            <a:r>
              <a:rPr lang="en-US" dirty="0"/>
              <a:t>Undergoing unilateral shoulder surgery for rotator cuff or Bankart repair.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44E966-FDCE-4A11-A207-640CF8A3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Inclusion criteria 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D6357-3D4D-44BB-AB33-5F5AF3A04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3605463"/>
            <a:ext cx="5530516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7315-D999-4263-BAC6-0CE85F79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Contraindications to nerve block or local anesthetics</a:t>
            </a:r>
          </a:p>
          <a:p>
            <a:r>
              <a:rPr lang="en-US" dirty="0"/>
              <a:t>Coagulopathy  </a:t>
            </a:r>
          </a:p>
          <a:p>
            <a:r>
              <a:rPr lang="en-US" dirty="0"/>
              <a:t>Chronic opioid use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2F51CD-9C16-4FB5-866F-3801A951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Exclusion criteria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15D67-75C8-45A9-ACD8-22987019F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1" y="2522621"/>
            <a:ext cx="4729163" cy="3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3EB90-9130-45DE-A2B2-357FEFB3D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 and baseline data were recorded before any interventions.</a:t>
            </a:r>
          </a:p>
          <a:p>
            <a:endParaRPr lang="en-US" dirty="0"/>
          </a:p>
          <a:p>
            <a:r>
              <a:rPr lang="en-US" dirty="0"/>
              <a:t>Pain at rest in the operative shoulder was assessed verbally, recorded on an 11-point numerical rating scale. </a:t>
            </a:r>
          </a:p>
          <a:p>
            <a:endParaRPr lang="en-US" dirty="0"/>
          </a:p>
          <a:p>
            <a:r>
              <a:rPr lang="en-US" dirty="0"/>
              <a:t>Baseline sensation to ice was evaluated over the C4 - C8 dermatomes. Biceps contraction and grip strength were assessed. 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9804DD-B139-4D2F-9006-7905282F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 err="1"/>
              <a:t>Preprocedure</a:t>
            </a:r>
            <a:r>
              <a:rPr lang="en-US" b="1" dirty="0"/>
              <a:t> Recordings and Measurements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2234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7DDE-C77D-4B7D-80FA-4C08B123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Oxygen saturation using pulse oximetry was recorded on room air.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Vital capacity was measured using a </a:t>
            </a:r>
            <a:r>
              <a:rPr lang="en-US" dirty="0" err="1"/>
              <a:t>Haloscale</a:t>
            </a:r>
            <a:r>
              <a:rPr lang="en-US" dirty="0"/>
              <a:t> Standard Respirometer.</a:t>
            </a:r>
          </a:p>
          <a:p>
            <a:endParaRPr lang="en-US" dirty="0"/>
          </a:p>
          <a:p>
            <a:r>
              <a:rPr lang="en-US" dirty="0"/>
              <a:t>FEV1 measured with a </a:t>
            </a:r>
            <a:r>
              <a:rPr lang="en-US" dirty="0" err="1"/>
              <a:t>MicroPlus</a:t>
            </a:r>
            <a:r>
              <a:rPr lang="en-US" dirty="0"/>
              <a:t> Spirometer. </a:t>
            </a:r>
          </a:p>
          <a:p>
            <a:endParaRPr lang="en-US" dirty="0"/>
          </a:p>
          <a:p>
            <a:r>
              <a:rPr lang="en-US" dirty="0"/>
              <a:t>Diaphragmatic excursion in centimeters was measured by ultrasound in the mid-axillary line.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18C90C-9D11-403C-A403-37B01B6B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Baseline Pulmonary Assessment 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5A010-F6EE-4D15-9D12-7342B455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08" y="1825625"/>
            <a:ext cx="2806487" cy="2861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C2BFC9-4AAC-4688-A913-E65D09F34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0" y="1825626"/>
            <a:ext cx="4351339" cy="3789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125905-15AF-4879-B237-9EE88C355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49" y="2212994"/>
            <a:ext cx="5057522" cy="38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6030-F3B6-4332-91FD-F2E225EB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is standard of care for outpatient orthopedic procedures, all subjects received </a:t>
            </a:r>
          </a:p>
          <a:p>
            <a:pPr lvl="1"/>
            <a:r>
              <a:rPr lang="en-US" dirty="0"/>
              <a:t>975 mg oral acetaminophen </a:t>
            </a:r>
          </a:p>
          <a:p>
            <a:pPr lvl="1"/>
            <a:r>
              <a:rPr lang="en-US" dirty="0"/>
              <a:t>and 200 mg oral celecoxib in the preoperative holding area, unless contraindicated.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0C5F3C-5CB3-4612-A7F7-B0F15200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Multimodal Analgesia</a:t>
            </a:r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1" y="3918461"/>
            <a:ext cx="3494411" cy="21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8BDA6-49E8-4E32-AD20-6A8824D9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Randomization assignments were kept in sealed envelopes, and then opened by the research anesthesiologist immediately prior to the nerve block. </a:t>
            </a:r>
          </a:p>
          <a:p>
            <a:endParaRPr lang="en-US" dirty="0"/>
          </a:p>
          <a:p>
            <a:r>
              <a:rPr lang="en-US" dirty="0"/>
              <a:t>Standard ASA monitors and supplemental oxygen.</a:t>
            </a:r>
          </a:p>
          <a:p>
            <a:endParaRPr lang="en-US" dirty="0"/>
          </a:p>
          <a:p>
            <a:r>
              <a:rPr lang="en-US" dirty="0"/>
              <a:t>Sedated with IV propofol (0 to 0.5 mg/kg) and/or IV midazolam (0 to 20 mcg/kg).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4B4B49-5E34-4784-AA1A-966AE752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Nerve Block Procedure</a:t>
            </a:r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6" y="2188287"/>
            <a:ext cx="9561508" cy="39886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35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55235D-19A8-43E9-ACF1-3AC1DF1E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Nerve Block Procedure</a:t>
            </a:r>
            <a:endParaRPr lang="th-TH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3D45F7-6E66-46DA-9F82-35940A3E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7379" cy="4351338"/>
          </a:xfrm>
        </p:spPr>
        <p:txBody>
          <a:bodyPr/>
          <a:lstStyle/>
          <a:p>
            <a:r>
              <a:rPr lang="en-US" dirty="0"/>
              <a:t> interscalene nerve block group</a:t>
            </a:r>
          </a:p>
          <a:p>
            <a:endParaRPr lang="en-US" dirty="0"/>
          </a:p>
          <a:p>
            <a:r>
              <a:rPr lang="en-US" dirty="0"/>
              <a:t>supraclavicular block group</a:t>
            </a:r>
          </a:p>
          <a:p>
            <a:endParaRPr lang="en-US" dirty="0"/>
          </a:p>
          <a:p>
            <a:r>
              <a:rPr lang="en-US" dirty="0"/>
              <a:t>anterior suprascapular nerve block group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DCEE2-BE37-430C-8000-7EDE24495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2520"/>
            <a:ext cx="5257799" cy="4079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093AA9-0B43-418D-A30D-73A3D3B8C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2" y="1825625"/>
            <a:ext cx="4835191" cy="3679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14783A-99AE-4008-945A-3AB2D333B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" b="46353"/>
          <a:stretch/>
        </p:blipFill>
        <p:spPr>
          <a:xfrm>
            <a:off x="5676147" y="2497834"/>
            <a:ext cx="5097379" cy="36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9B66D-EC82-4AD1-9DB6-E7876489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ml, 0.5% ropivacaine was injected at the desired location.</a:t>
            </a:r>
          </a:p>
          <a:p>
            <a:endParaRPr lang="en-US" dirty="0"/>
          </a:p>
          <a:p>
            <a:r>
              <a:rPr lang="en-US" dirty="0"/>
              <a:t>19-gauge wire-reinforced catheter was placed through the Tuohy needle and secured.</a:t>
            </a:r>
          </a:p>
          <a:p>
            <a:endParaRPr lang="en-US" dirty="0"/>
          </a:p>
          <a:p>
            <a:r>
              <a:rPr lang="en-US" dirty="0"/>
              <a:t>No local anesthetic was infused through the perineural catheters until all data were collected in the </a:t>
            </a:r>
            <a:r>
              <a:rPr lang="en-US" dirty="0" err="1"/>
              <a:t>postanesthesia</a:t>
            </a:r>
            <a:r>
              <a:rPr lang="en-US" dirty="0"/>
              <a:t> care unit (PACU).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8FAEDB-3D88-4B13-B2BD-5F6A1795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Nerve Block Procedure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849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AEBD-DDE3-4C57-9F8C-99C178BB4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 was induced with propofol (1 to 2 mg/kg) for the placement of LMA and maintained at less than or equal to 1 MAC with sevoflurane.</a:t>
            </a:r>
          </a:p>
          <a:p>
            <a:endParaRPr lang="en-US" dirty="0"/>
          </a:p>
          <a:p>
            <a:r>
              <a:rPr lang="en-US" dirty="0"/>
              <a:t>Standardized opioid algorithm was used intraoperatively, with IV fentanyl, 25 mcg given for the following criteria</a:t>
            </a:r>
          </a:p>
          <a:p>
            <a:pPr lvl="1"/>
            <a:r>
              <a:rPr lang="en-US" dirty="0"/>
              <a:t>increase in heart rate of 10 beats per minute</a:t>
            </a:r>
          </a:p>
          <a:p>
            <a:pPr lvl="1"/>
            <a:r>
              <a:rPr lang="en-US" dirty="0"/>
              <a:t>or increase in baseline systolic blood pressure of 20 mmHg due to surgical stimulus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4C6EF8-C004-4110-8685-6C92165B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Intraoperative Management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804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B781-6390-449D-8FE9-1EC24718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PACU Recordings and Measurements</a:t>
            </a:r>
          </a:p>
          <a:p>
            <a:pPr lvl="1"/>
            <a:r>
              <a:rPr lang="en-US" dirty="0"/>
              <a:t>performed by a blinded researcher, 60 min after the completion of surgery.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discharge when reaching a score greater than or equal to 10 on the 14-point modified Aldrete’s scoring system per the blinded PACU nurse.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FE83F0-A8A9-498B-A396-421D7CA7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PACU Management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26CC4-6B53-475B-BB2B-04510B563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33" y="4138933"/>
            <a:ext cx="3480133" cy="18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1F4E-C2DF-458F-B2DB-D9800CD8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F247-67BF-4D3E-BCC4-CB7C6050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426" y="4283242"/>
            <a:ext cx="8819147" cy="1893720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3200" b="1" dirty="0"/>
              <a:t>R3 </a:t>
            </a:r>
            <a:r>
              <a:rPr lang="th-TH" sz="3200" b="1" dirty="0"/>
              <a:t>ยุพาพร เพ็ชรคงทอง </a:t>
            </a:r>
            <a:r>
              <a:rPr lang="en-US" sz="3200" b="1" dirty="0"/>
              <a:t>/ </a:t>
            </a:r>
            <a:r>
              <a:rPr lang="th-TH" sz="3200" b="1" dirty="0"/>
              <a:t>อ. ธีรวัฒน์ ภูจิญญาณ์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8A556-1784-48AF-8AE9-A4441E9C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1" t="13315" r="25921" b="67626"/>
          <a:stretch/>
        </p:blipFill>
        <p:spPr>
          <a:xfrm>
            <a:off x="838200" y="428187"/>
            <a:ext cx="10515600" cy="306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5769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5617-61C7-415B-B972-795E0421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PACU opioid algorithm was used </a:t>
            </a:r>
          </a:p>
          <a:p>
            <a:pPr lvl="1"/>
            <a:r>
              <a:rPr lang="en-US" dirty="0"/>
              <a:t>NRS pain score 4 to 6, 25 mcg of IV fentanyl was delivered.</a:t>
            </a:r>
          </a:p>
          <a:p>
            <a:pPr lvl="1"/>
            <a:r>
              <a:rPr lang="en-US" dirty="0"/>
              <a:t>NRS pain score 7 to 10, 50 mcg of IV fentanyl was delivered.</a:t>
            </a:r>
          </a:p>
          <a:p>
            <a:endParaRPr lang="en-US" dirty="0"/>
          </a:p>
          <a:p>
            <a:r>
              <a:rPr lang="en-US" dirty="0"/>
              <a:t>Upon completion of assessment by the blinded investigators, both IV and oral opioids were available to the PACU nurse. </a:t>
            </a:r>
          </a:p>
          <a:p>
            <a:pPr lvl="1"/>
            <a:r>
              <a:rPr lang="en-US" dirty="0"/>
              <a:t>NRS pain score 4 to 6, oxycodone 5 mg was given.</a:t>
            </a:r>
          </a:p>
          <a:p>
            <a:pPr lvl="1"/>
            <a:r>
              <a:rPr lang="en-US" dirty="0"/>
              <a:t>NRS pain score 7 to 10, oxycodone 10 mg was given.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1027FC-33C6-4044-910C-C42912CC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Postoperative Pain and Opioid Consumption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716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1812-0F8B-44F6-9A13-707B084C9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variables, including the primary outcome (pain), were assessed at 60 min after surgery.</a:t>
            </a:r>
          </a:p>
          <a:p>
            <a:endParaRPr lang="en-US" dirty="0"/>
          </a:p>
          <a:p>
            <a:r>
              <a:rPr lang="en-US" dirty="0"/>
              <a:t>PACU vital capacity, FEV1, SpO2, diaphragmatic excursion, and motor and sensory changes were all measured in the same as the preoperative assessments.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40491A-DF48-4E5B-8233-A0B05389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Postoperative Pulmonary and Nerve Block Assessment </a:t>
            </a:r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8" y="422552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8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DE2F-1736-44E3-B064-A04953CA2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Adverse Effects</a:t>
            </a:r>
          </a:p>
          <a:p>
            <a:pPr lvl="1"/>
            <a:r>
              <a:rPr lang="en-US" dirty="0"/>
              <a:t>The incidence of opioid-induced adverse events was recorded along with potential brachial plexus block side effects.</a:t>
            </a:r>
          </a:p>
          <a:p>
            <a:endParaRPr lang="en-US" dirty="0"/>
          </a:p>
          <a:p>
            <a:r>
              <a:rPr lang="en-US" dirty="0"/>
              <a:t>24-h Follow-up</a:t>
            </a:r>
          </a:p>
          <a:p>
            <a:pPr lvl="1"/>
            <a:r>
              <a:rPr lang="en-US" dirty="0"/>
              <a:t>Telephone calls were placed on postoperative day 1, 24 h after surgery completion, by a blinded investigator. 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00E450-1E5D-44C5-85AA-EB803ADA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Adverse Effects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759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BDB2-4A27-4A2D-8D20-1B63D273F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endpoint of this trial was pain in PACU, using one-way ANOVA, and the 95% CIs for the pairwise differences in pain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noninferiority</a:t>
            </a:r>
            <a:r>
              <a:rPr lang="en-US" dirty="0"/>
              <a:t> hypothesis was tested using a one-sided t test for independent group, P values less than 0.013 were considered significant for these one-sided tests.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Statistical Methods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949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endpoints were compared using the t test for independent groups. </a:t>
            </a:r>
          </a:p>
          <a:p>
            <a:endParaRPr lang="en-US" dirty="0"/>
          </a:p>
          <a:p>
            <a:r>
              <a:rPr lang="en-US" dirty="0"/>
              <a:t>Categorical variables were compared using the chi-square test or Fisher exact test.</a:t>
            </a:r>
          </a:p>
          <a:p>
            <a:endParaRPr lang="en-US" dirty="0"/>
          </a:p>
          <a:p>
            <a:r>
              <a:rPr lang="en-US" dirty="0"/>
              <a:t>P &lt; 0.025 was the threshold for significance for two-sided tests.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Statistical Methods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1373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662152"/>
            <a:ext cx="10121462" cy="5328745"/>
          </a:xfrm>
        </p:spPr>
      </p:pic>
    </p:spTree>
    <p:extLst>
      <p:ext uri="{BB962C8B-B14F-4D97-AF65-F5344CB8AC3E}">
        <p14:creationId xmlns:p14="http://schemas.microsoft.com/office/powerpoint/2010/main" val="407854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793"/>
            <a:ext cx="10515600" cy="56251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17026" r="23907" b="16811"/>
          <a:stretch/>
        </p:blipFill>
        <p:spPr bwMode="auto">
          <a:xfrm>
            <a:off x="756744" y="480638"/>
            <a:ext cx="10925503" cy="57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8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t="18751" r="18938" b="20107"/>
          <a:stretch/>
        </p:blipFill>
        <p:spPr bwMode="auto">
          <a:xfrm>
            <a:off x="772511" y="346841"/>
            <a:ext cx="10704786" cy="59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9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Primary Outcome: PACU Pain Score 60 Min after Surgery</a:t>
            </a:r>
          </a:p>
          <a:p>
            <a:pPr lvl="1"/>
            <a:r>
              <a:rPr lang="en-US" sz="2800" dirty="0"/>
              <a:t>mean current pain in PACU : </a:t>
            </a:r>
          </a:p>
          <a:p>
            <a:pPr lvl="2"/>
            <a:r>
              <a:rPr lang="en-US" sz="2400" dirty="0"/>
              <a:t>1.9 for interscalene nerve block (95% CI, 1.3 to 2.5)</a:t>
            </a:r>
          </a:p>
          <a:p>
            <a:pPr lvl="2"/>
            <a:r>
              <a:rPr lang="en-US" sz="2400" dirty="0"/>
              <a:t>2.3 for supraclavicular block (95% CI, 1.7 to 2.9)</a:t>
            </a:r>
          </a:p>
          <a:p>
            <a:pPr lvl="2"/>
            <a:r>
              <a:rPr lang="en-US" sz="2400" dirty="0"/>
              <a:t>2.0 for anterior suprascapular nerve block (95% CI, 1.4 to 2.6).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Results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821853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Pain and Opioid Consumption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43535" r="20392" b="21552"/>
          <a:stretch/>
        </p:blipFill>
        <p:spPr bwMode="auto">
          <a:xfrm>
            <a:off x="867104" y="1813034"/>
            <a:ext cx="10578662" cy="438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71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2577-816F-45B4-B374-3A708E6D64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Background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E4E0F-4080-4336-BF9B-2DDFED454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" y="2221122"/>
            <a:ext cx="4441156" cy="3752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2DE64-E20A-4F5B-9C47-AC0B4E628AC5}"/>
              </a:ext>
            </a:extLst>
          </p:cNvPr>
          <p:cNvSpPr txBox="1"/>
          <p:nvPr/>
        </p:nvSpPr>
        <p:spPr>
          <a:xfrm>
            <a:off x="5727032" y="2221122"/>
            <a:ext cx="5626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Interscalene block is associated with diaphragmatic paresis from phrenic nerve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Attempts to mitigate the pulmonary dysfunction associated with brachial plexus block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2137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25431" r="20149" b="49325"/>
          <a:stretch/>
        </p:blipFill>
        <p:spPr bwMode="auto">
          <a:xfrm>
            <a:off x="882869" y="1813035"/>
            <a:ext cx="10310648" cy="424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PACU Pulmonary Function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9352" y="4414345"/>
            <a:ext cx="9932276" cy="11666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9352" y="5580993"/>
            <a:ext cx="9932276" cy="4729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6" y="1828800"/>
            <a:ext cx="10307484" cy="4359729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PACU Block Assessment, Side Effects, and Satisfaction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5476" y="4209393"/>
            <a:ext cx="9884979" cy="3153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b="1" dirty="0"/>
              <a:t>24-h Assessment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26724" r="21240" b="31897"/>
          <a:stretch/>
        </p:blipFill>
        <p:spPr bwMode="auto">
          <a:xfrm>
            <a:off x="804041" y="1813034"/>
            <a:ext cx="10594428" cy="44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5931" y="4855779"/>
            <a:ext cx="10452538" cy="2680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pain scores following major outpatient arthroscopic shoulder surgery in subjects receiving 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anterior suprascapular nerve blocks alone is noninferior </a:t>
            </a:r>
            <a:r>
              <a:rPr lang="en-US" dirty="0">
                <a:cs typeface="Angsana New" pitchFamily="18" charset="-34"/>
              </a:rPr>
              <a:t>when compared to an interscalene block. </a:t>
            </a:r>
          </a:p>
          <a:p>
            <a:endParaRPr lang="en-US" dirty="0">
              <a:cs typeface="Angsana New" pitchFamily="18" charset="-34"/>
            </a:endParaRPr>
          </a:p>
          <a:p>
            <a:r>
              <a:rPr lang="en-US" dirty="0">
                <a:cs typeface="Angsana New" pitchFamily="18" charset="-34"/>
              </a:rPr>
              <a:t>Several outcomes evaluating pulmonary function did show superiority in the </a:t>
            </a:r>
            <a:r>
              <a:rPr lang="en-US" dirty="0" err="1">
                <a:cs typeface="Angsana New" pitchFamily="18" charset="-34"/>
              </a:rPr>
              <a:t>suprascapular</a:t>
            </a:r>
            <a:r>
              <a:rPr lang="en-US" dirty="0">
                <a:cs typeface="Angsana New" pitchFamily="18" charset="-34"/>
              </a:rPr>
              <a:t> group compared to the </a:t>
            </a:r>
            <a:r>
              <a:rPr lang="en-US" dirty="0" err="1">
                <a:cs typeface="Angsana New" pitchFamily="18" charset="-34"/>
              </a:rPr>
              <a:t>interscalene</a:t>
            </a:r>
            <a:r>
              <a:rPr lang="en-US" dirty="0">
                <a:cs typeface="Angsana New" pitchFamily="18" charset="-34"/>
              </a:rPr>
              <a:t> group.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Discussion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25754-9DD7-4FDE-97A2-81E87A8A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35" y="4736013"/>
            <a:ext cx="3630929" cy="15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0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Symptomatic dyspnea did not vary between groups at PACU or 24-h assessments, however, subjects with preexisting lung dysfunction were excluded from this study.</a:t>
            </a:r>
          </a:p>
          <a:p>
            <a:endParaRPr lang="en-US" dirty="0">
              <a:cs typeface="Angsana New" pitchFamily="18" charset="-34"/>
            </a:endParaRPr>
          </a:p>
          <a:p>
            <a:r>
              <a:rPr lang="en-US" dirty="0">
                <a:cs typeface="Angsana New" pitchFamily="18" charset="-34"/>
              </a:rPr>
              <a:t>If postoperative lung preservation is a significant priority, then an 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anterior </a:t>
            </a:r>
            <a:r>
              <a:rPr lang="en-US" dirty="0" err="1">
                <a:solidFill>
                  <a:srgbClr val="C00000"/>
                </a:solidFill>
                <a:cs typeface="Angsana New" pitchFamily="18" charset="-34"/>
              </a:rPr>
              <a:t>suprascapular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 block should be the first to be considered.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Discussion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E3532-F3FA-41FE-8066-E388D4589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56" y="4762416"/>
            <a:ext cx="3717887" cy="16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A recent study</a:t>
            </a:r>
            <a:r>
              <a:rPr lang="th-TH" dirty="0">
                <a:cs typeface="Angsana New" pitchFamily="18" charset="-34"/>
              </a:rPr>
              <a:t> </a:t>
            </a:r>
            <a:r>
              <a:rPr lang="en-US" dirty="0">
                <a:cs typeface="Angsana New" pitchFamily="18" charset="-34"/>
              </a:rPr>
              <a:t>examining distal 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suprascapular nerve block reported high failure rates and significantly greater opioid consumption</a:t>
            </a:r>
            <a:r>
              <a:rPr lang="en-US" dirty="0">
                <a:cs typeface="Angsana New" pitchFamily="18" charset="-34"/>
              </a:rPr>
              <a:t>, when compared to an interscalene block.</a:t>
            </a:r>
          </a:p>
          <a:p>
            <a:endParaRPr lang="en-US" dirty="0">
              <a:cs typeface="Angsana New" pitchFamily="18" charset="-34"/>
            </a:endParaRPr>
          </a:p>
          <a:p>
            <a:r>
              <a:rPr lang="en-US" dirty="0">
                <a:cs typeface="Angsana New" pitchFamily="18" charset="-34"/>
              </a:rPr>
              <a:t>Recent advances in anatomical understanding report that the</a:t>
            </a:r>
            <a:r>
              <a:rPr lang="th-TH" dirty="0">
                <a:cs typeface="Angsana New" pitchFamily="18" charset="-34"/>
              </a:rPr>
              <a:t> </a:t>
            </a:r>
            <a:r>
              <a:rPr lang="en-US" dirty="0">
                <a:cs typeface="Angsana New" pitchFamily="18" charset="-34"/>
              </a:rPr>
              <a:t>posterior division of the upper trunk lies in close approximation to the </a:t>
            </a:r>
            <a:r>
              <a:rPr lang="en-US" dirty="0" err="1">
                <a:cs typeface="Angsana New" pitchFamily="18" charset="-34"/>
              </a:rPr>
              <a:t>suprascapular</a:t>
            </a:r>
            <a:r>
              <a:rPr lang="en-US" dirty="0">
                <a:cs typeface="Angsana New" pitchFamily="18" charset="-34"/>
              </a:rPr>
              <a:t> nerve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Discussion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845287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Minimum effective anesthetic volumes studies generally suggest that the 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supraclavicular block requires a larger volume for block </a:t>
            </a:r>
            <a:r>
              <a:rPr lang="en-US" dirty="0">
                <a:cs typeface="Angsana New" pitchFamily="18" charset="-34"/>
              </a:rPr>
              <a:t>efficacy compared to </a:t>
            </a:r>
            <a:r>
              <a:rPr lang="en-US" dirty="0" err="1">
                <a:cs typeface="Angsana New" pitchFamily="18" charset="-34"/>
              </a:rPr>
              <a:t>interscalene</a:t>
            </a:r>
            <a:r>
              <a:rPr lang="en-US" dirty="0">
                <a:cs typeface="Angsana New" pitchFamily="18" charset="-34"/>
              </a:rPr>
              <a:t> nerve block.</a:t>
            </a:r>
          </a:p>
          <a:p>
            <a:endParaRPr lang="en-US" dirty="0">
              <a:cs typeface="Angsana New" pitchFamily="18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Discussion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763B0-C2AA-41EE-BBCB-73E78B1693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2982"/>
          <a:stretch/>
        </p:blipFill>
        <p:spPr>
          <a:xfrm>
            <a:off x="3970421" y="3545306"/>
            <a:ext cx="4251158" cy="23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7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First, outcomes after the PACU assessments (secondary outcomes) must take into account the use of a continuous infusion of 0.2% </a:t>
            </a:r>
            <a:r>
              <a:rPr lang="en-US" dirty="0" err="1">
                <a:cs typeface="Angsana New" pitchFamily="18" charset="-34"/>
              </a:rPr>
              <a:t>ropivacaine</a:t>
            </a:r>
            <a:r>
              <a:rPr lang="en-US" dirty="0">
                <a:cs typeface="Angsana New" pitchFamily="18" charset="-34"/>
              </a:rPr>
              <a:t>.</a:t>
            </a:r>
          </a:p>
          <a:p>
            <a:endParaRPr lang="en-US" dirty="0">
              <a:cs typeface="Angsana New" pitchFamily="18" charset="-34"/>
            </a:endParaRPr>
          </a:p>
          <a:p>
            <a:r>
              <a:rPr lang="en-US" dirty="0">
                <a:cs typeface="Angsana New" pitchFamily="18" charset="-34"/>
              </a:rPr>
              <a:t>The use of a continuous infusion means we have no true </a:t>
            </a:r>
            <a:r>
              <a:rPr lang="en-US" dirty="0" err="1">
                <a:cs typeface="Angsana New" pitchFamily="18" charset="-34"/>
              </a:rPr>
              <a:t>pharmacodynamic</a:t>
            </a:r>
            <a:r>
              <a:rPr lang="en-US" dirty="0">
                <a:cs typeface="Angsana New" pitchFamily="18" charset="-34"/>
              </a:rPr>
              <a:t> data of block duration, nor assessment of analgesic efficacy after PACU discharge for a single injection block at these three brachial plexus locations.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184633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Second, this ultrasound-guided anterior </a:t>
            </a:r>
            <a:r>
              <a:rPr lang="en-US" dirty="0" err="1">
                <a:cs typeface="Angsana New" pitchFamily="18" charset="-34"/>
              </a:rPr>
              <a:t>suprascapular</a:t>
            </a:r>
            <a:r>
              <a:rPr lang="en-US" dirty="0">
                <a:cs typeface="Angsana New" pitchFamily="18" charset="-34"/>
              </a:rPr>
              <a:t> approach in the supraclavicular fossa is a relatively novel technique, 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The results presented here should not be extrapolated to other </a:t>
            </a:r>
            <a:r>
              <a:rPr lang="en-US" dirty="0" err="1">
                <a:solidFill>
                  <a:srgbClr val="C00000"/>
                </a:solidFill>
                <a:cs typeface="Angsana New" pitchFamily="18" charset="-34"/>
              </a:rPr>
              <a:t>suprascapular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 nerve block locations. </a:t>
            </a:r>
          </a:p>
          <a:p>
            <a:endParaRPr lang="en-US" dirty="0">
              <a:cs typeface="Angsana New" pitchFamily="18" charset="-34"/>
            </a:endParaRPr>
          </a:p>
          <a:p>
            <a:r>
              <a:rPr lang="en-US" dirty="0">
                <a:cs typeface="Angsana New" pitchFamily="18" charset="-34"/>
              </a:rPr>
              <a:t>Third, the preoperative 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baseline pain scores were lowest in the </a:t>
            </a:r>
            <a:r>
              <a:rPr lang="en-US" dirty="0" err="1">
                <a:solidFill>
                  <a:srgbClr val="C00000"/>
                </a:solidFill>
                <a:cs typeface="Angsana New" pitchFamily="18" charset="-34"/>
              </a:rPr>
              <a:t>suprascapular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 group</a:t>
            </a:r>
            <a:r>
              <a:rPr lang="en-US" dirty="0">
                <a:cs typeface="Angsana New" pitchFamily="18" charset="-34"/>
              </a:rPr>
              <a:t>, although not clinically significant.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616219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ngsana New" pitchFamily="18" charset="-34"/>
              </a:rPr>
              <a:t>Analgesia provided by an 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anterior </a:t>
            </a:r>
            <a:r>
              <a:rPr lang="en-US" dirty="0" err="1">
                <a:solidFill>
                  <a:srgbClr val="C00000"/>
                </a:solidFill>
                <a:cs typeface="Angsana New" pitchFamily="18" charset="-34"/>
              </a:rPr>
              <a:t>suprascapular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 nerve block following outpatient arthroscopic shoulder surgery is </a:t>
            </a:r>
            <a:r>
              <a:rPr lang="en-US" dirty="0" err="1">
                <a:solidFill>
                  <a:srgbClr val="C00000"/>
                </a:solidFill>
                <a:cs typeface="Angsana New" pitchFamily="18" charset="-34"/>
              </a:rPr>
              <a:t>noninferior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 to an </a:t>
            </a:r>
            <a:r>
              <a:rPr lang="en-US" dirty="0" err="1">
                <a:solidFill>
                  <a:srgbClr val="C00000"/>
                </a:solidFill>
                <a:cs typeface="Angsana New" pitchFamily="18" charset="-34"/>
              </a:rPr>
              <a:t>interscalene</a:t>
            </a:r>
            <a:r>
              <a:rPr lang="en-US" dirty="0">
                <a:solidFill>
                  <a:srgbClr val="C00000"/>
                </a:solidFill>
                <a:cs typeface="Angsana New" pitchFamily="18" charset="-34"/>
              </a:rPr>
              <a:t> nerve block</a:t>
            </a:r>
            <a:r>
              <a:rPr lang="en-US" dirty="0">
                <a:cs typeface="Angsana New" pitchFamily="18" charset="-34"/>
              </a:rPr>
              <a:t> and best preserves pulmonary function.</a:t>
            </a:r>
            <a:r>
              <a:rPr lang="en-US" dirty="0"/>
              <a:t> </a:t>
            </a:r>
            <a:endParaRPr lang="en-US" dirty="0">
              <a:cs typeface="Angsana New" pitchFamily="18" charset="-34"/>
            </a:endParaRPr>
          </a:p>
          <a:p>
            <a:endParaRPr lang="en-US" dirty="0">
              <a:cs typeface="Angsana New" pitchFamily="18" charset="-34"/>
            </a:endParaRPr>
          </a:p>
          <a:p>
            <a:r>
              <a:rPr lang="en-US" dirty="0">
                <a:cs typeface="Angsana New" pitchFamily="18" charset="-34"/>
              </a:rPr>
              <a:t>this study also supports the clinical analgesic efficacy of the supraclavicular block, although statistical noninferiority to the interscalene nerve block was not supported by the data.</a:t>
            </a:r>
          </a:p>
          <a:p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E38064-B427-452F-8479-A607707E19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7553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D7AC-3821-4013-B4A7-A65CD14C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5"/>
            <a:ext cx="10515600" cy="4155658"/>
          </a:xfrm>
        </p:spPr>
        <p:txBody>
          <a:bodyPr/>
          <a:lstStyle/>
          <a:p>
            <a:r>
              <a:rPr lang="en-US" dirty="0"/>
              <a:t>Performing blocks more distally along the brachial plexus.</a:t>
            </a:r>
          </a:p>
          <a:p>
            <a:endParaRPr lang="en-US" dirty="0"/>
          </a:p>
          <a:p>
            <a:r>
              <a:rPr lang="en-US" dirty="0" err="1"/>
              <a:t>Siegenthaler</a:t>
            </a:r>
            <a:r>
              <a:rPr lang="en-US" dirty="0"/>
              <a:t> et al. have described a proximal </a:t>
            </a:r>
            <a:r>
              <a:rPr lang="en-US" dirty="0">
                <a:solidFill>
                  <a:srgbClr val="FF0000"/>
                </a:solidFill>
              </a:rPr>
              <a:t>selective anterior suprascapular nerve block </a:t>
            </a:r>
            <a:r>
              <a:rPr lang="en-US" dirty="0"/>
              <a:t>within the supraclavicular fossa.</a:t>
            </a:r>
          </a:p>
          <a:p>
            <a:endParaRPr lang="en-US" dirty="0"/>
          </a:p>
          <a:p>
            <a:r>
              <a:rPr lang="en-US" dirty="0"/>
              <a:t>Performing a selective block of the anterior suprascapular nerve may </a:t>
            </a:r>
            <a:r>
              <a:rPr lang="en-US" dirty="0">
                <a:solidFill>
                  <a:srgbClr val="FF0000"/>
                </a:solidFill>
              </a:rPr>
              <a:t>minimize phrenic nerve paresis without compromising analgesia.</a:t>
            </a:r>
            <a:endParaRPr lang="th-TH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645B0A-55E0-4187-82EC-86CAC975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341313"/>
            <a:ext cx="10515600" cy="132556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Background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353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375A-6B7B-4C9D-BE88-4A02DE9DA8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Critical Appraisal : RCT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1DDF3-CC3A-4F55-8435-63D00BB1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study address a clear question?</a:t>
            </a:r>
            <a:endParaRPr lang="th-TH" dirty="0"/>
          </a:p>
          <a:p>
            <a:endParaRPr lang="th-TH" dirty="0"/>
          </a:p>
        </p:txBody>
      </p:sp>
      <p:pic>
        <p:nvPicPr>
          <p:cNvPr id="4" name="Content Placeholder 3" descr="appraise.jpg">
            <a:extLst>
              <a:ext uri="{FF2B5EF4-FFF2-40B4-BE49-F238E27FC236}">
                <a16:creationId xmlns:a16="http://schemas.microsoft.com/office/drawing/2014/main" id="{19E40808-22A3-4BA5-A96F-9FA7384A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30936" r="12728" b="29604"/>
          <a:stretch>
            <a:fillRect/>
          </a:stretch>
        </p:blipFill>
        <p:spPr>
          <a:xfrm>
            <a:off x="1689788" y="2319311"/>
            <a:ext cx="6858000" cy="3857652"/>
          </a:xfrm>
          <a:prstGeom prst="rect">
            <a:avLst/>
          </a:prstGeom>
        </p:spPr>
      </p:pic>
      <p:sp>
        <p:nvSpPr>
          <p:cNvPr id="5" name="Flowchart: Summing Junction 4">
            <a:extLst>
              <a:ext uri="{FF2B5EF4-FFF2-40B4-BE49-F238E27FC236}">
                <a16:creationId xmlns:a16="http://schemas.microsoft.com/office/drawing/2014/main" id="{C5855DA6-C8F3-4E02-9229-749468B9D25E}"/>
              </a:ext>
            </a:extLst>
          </p:cNvPr>
          <p:cNvSpPr/>
          <p:nvPr/>
        </p:nvSpPr>
        <p:spPr>
          <a:xfrm>
            <a:off x="6347643" y="3312629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317460F8-96F5-42ED-B7A9-0760CFD31945}"/>
              </a:ext>
            </a:extLst>
          </p:cNvPr>
          <p:cNvSpPr/>
          <p:nvPr/>
        </p:nvSpPr>
        <p:spPr>
          <a:xfrm>
            <a:off x="6374152" y="3948735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lowchart: Summing Junction 6">
            <a:extLst>
              <a:ext uri="{FF2B5EF4-FFF2-40B4-BE49-F238E27FC236}">
                <a16:creationId xmlns:a16="http://schemas.microsoft.com/office/drawing/2014/main" id="{622B154F-AE90-4AC1-A656-15F13A18B470}"/>
              </a:ext>
            </a:extLst>
          </p:cNvPr>
          <p:cNvSpPr/>
          <p:nvPr/>
        </p:nvSpPr>
        <p:spPr>
          <a:xfrm>
            <a:off x="6380780" y="4670973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BB08DE26-127E-4DD0-83E3-0C184A58FFE2}"/>
              </a:ext>
            </a:extLst>
          </p:cNvPr>
          <p:cNvSpPr/>
          <p:nvPr/>
        </p:nvSpPr>
        <p:spPr>
          <a:xfrm>
            <a:off x="6387408" y="5326952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477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6614-89C5-401D-9AC6-F9961DCD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491E21-3425-4D0A-875D-0A2610B195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Critical Appraisal : RCT</a:t>
            </a:r>
            <a:endParaRPr lang="th-TH" sz="5400" dirty="0"/>
          </a:p>
        </p:txBody>
      </p:sp>
      <p:pic>
        <p:nvPicPr>
          <p:cNvPr id="5" name="Content Placeholder 3" descr="appraise2.jpg">
            <a:extLst>
              <a:ext uri="{FF2B5EF4-FFF2-40B4-BE49-F238E27FC236}">
                <a16:creationId xmlns:a16="http://schemas.microsoft.com/office/drawing/2014/main" id="{7430B07C-4FA7-46DA-AFB4-14B92F7C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45142" r="12728" b="10663"/>
          <a:stretch>
            <a:fillRect/>
          </a:stretch>
        </p:blipFill>
        <p:spPr>
          <a:xfrm>
            <a:off x="1739348" y="2382810"/>
            <a:ext cx="6858000" cy="3929090"/>
          </a:xfrm>
          <a:prstGeom prst="rect">
            <a:avLst/>
          </a:prstGeom>
        </p:spPr>
      </p:pic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78D75E18-9CC5-419D-90F1-A59EA08B5542}"/>
              </a:ext>
            </a:extLst>
          </p:cNvPr>
          <p:cNvSpPr/>
          <p:nvPr/>
        </p:nvSpPr>
        <p:spPr>
          <a:xfrm>
            <a:off x="6386543" y="3054975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lowchart: Summing Junction 6">
            <a:extLst>
              <a:ext uri="{FF2B5EF4-FFF2-40B4-BE49-F238E27FC236}">
                <a16:creationId xmlns:a16="http://schemas.microsoft.com/office/drawing/2014/main" id="{12622807-8585-4ED8-89A2-18A17F8C1CA3}"/>
              </a:ext>
            </a:extLst>
          </p:cNvPr>
          <p:cNvSpPr/>
          <p:nvPr/>
        </p:nvSpPr>
        <p:spPr>
          <a:xfrm>
            <a:off x="6406423" y="3618187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5DC4F820-AEC5-4397-B3A7-0A7868689E12}"/>
              </a:ext>
            </a:extLst>
          </p:cNvPr>
          <p:cNvSpPr/>
          <p:nvPr/>
        </p:nvSpPr>
        <p:spPr>
          <a:xfrm>
            <a:off x="8082819" y="4525957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lowchart: Summing Junction 8">
            <a:extLst>
              <a:ext uri="{FF2B5EF4-FFF2-40B4-BE49-F238E27FC236}">
                <a16:creationId xmlns:a16="http://schemas.microsoft.com/office/drawing/2014/main" id="{F04F90CB-5DBB-4F74-8528-A64399BD0393}"/>
              </a:ext>
            </a:extLst>
          </p:cNvPr>
          <p:cNvSpPr/>
          <p:nvPr/>
        </p:nvSpPr>
        <p:spPr>
          <a:xfrm>
            <a:off x="8075107" y="5407225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819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A4915-4FEF-4E69-90AF-5C5DCE33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568A9E-7E57-4569-9279-C9E1D5CC8F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Critical Appraisal : RCT</a:t>
            </a:r>
            <a:endParaRPr lang="th-TH" sz="5400" dirty="0"/>
          </a:p>
        </p:txBody>
      </p:sp>
      <p:pic>
        <p:nvPicPr>
          <p:cNvPr id="5" name="Content Placeholder 5" descr="Clip_7.jpg">
            <a:extLst>
              <a:ext uri="{FF2B5EF4-FFF2-40B4-BE49-F238E27FC236}">
                <a16:creationId xmlns:a16="http://schemas.microsoft.com/office/drawing/2014/main" id="{24BE15DA-98C2-4F38-9F0F-47B1E263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6201" r="12728" b="12241"/>
          <a:stretch>
            <a:fillRect/>
          </a:stretch>
        </p:blipFill>
        <p:spPr>
          <a:xfrm>
            <a:off x="1401557" y="2239934"/>
            <a:ext cx="6858000" cy="4071966"/>
          </a:xfrm>
          <a:prstGeom prst="rect">
            <a:avLst/>
          </a:prstGeom>
        </p:spPr>
      </p:pic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FE422E58-1CDD-4753-89DC-A81DC87354A8}"/>
              </a:ext>
            </a:extLst>
          </p:cNvPr>
          <p:cNvSpPr/>
          <p:nvPr/>
        </p:nvSpPr>
        <p:spPr>
          <a:xfrm>
            <a:off x="6042846" y="2817024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lowchart: Summing Junction 6">
            <a:extLst>
              <a:ext uri="{FF2B5EF4-FFF2-40B4-BE49-F238E27FC236}">
                <a16:creationId xmlns:a16="http://schemas.microsoft.com/office/drawing/2014/main" id="{989990B2-EFCD-42C3-8DAC-64B9B9BFE7CF}"/>
              </a:ext>
            </a:extLst>
          </p:cNvPr>
          <p:cNvSpPr/>
          <p:nvPr/>
        </p:nvSpPr>
        <p:spPr>
          <a:xfrm>
            <a:off x="6062726" y="3950087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0822A44B-ACCD-4AED-9E3A-6C9B801B3096}"/>
              </a:ext>
            </a:extLst>
          </p:cNvPr>
          <p:cNvSpPr/>
          <p:nvPr/>
        </p:nvSpPr>
        <p:spPr>
          <a:xfrm>
            <a:off x="6069354" y="5255427"/>
            <a:ext cx="160736" cy="21431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4871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4A39-183A-4E46-ACC9-C050F00C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results?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EAF34-4586-4642-B1A6-085F5E0EA1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Critical Appraisal : RCT</a:t>
            </a:r>
            <a:endParaRPr lang="th-TH" sz="5400" dirty="0"/>
          </a:p>
        </p:txBody>
      </p:sp>
      <p:pic>
        <p:nvPicPr>
          <p:cNvPr id="5" name="Content Placeholder 4" descr="4.jpg">
            <a:extLst>
              <a:ext uri="{FF2B5EF4-FFF2-40B4-BE49-F238E27FC236}">
                <a16:creationId xmlns:a16="http://schemas.microsoft.com/office/drawing/2014/main" id="{109BB0E5-34BA-4AED-9FC3-5391F194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15152" r="12728" b="48545"/>
          <a:stretch>
            <a:fillRect/>
          </a:stretch>
        </p:blipFill>
        <p:spPr>
          <a:xfrm>
            <a:off x="1871869" y="2462187"/>
            <a:ext cx="6858000" cy="3714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D7C4A0-BE07-4259-A7D2-DD1D3B61A1A1}"/>
              </a:ext>
            </a:extLst>
          </p:cNvPr>
          <p:cNvSpPr/>
          <p:nvPr/>
        </p:nvSpPr>
        <p:spPr>
          <a:xfrm>
            <a:off x="6947126" y="3232497"/>
            <a:ext cx="1178727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17FB7-ECBE-471E-814B-9BDADFA95DF9}"/>
              </a:ext>
            </a:extLst>
          </p:cNvPr>
          <p:cNvSpPr/>
          <p:nvPr/>
        </p:nvSpPr>
        <p:spPr>
          <a:xfrm>
            <a:off x="6947126" y="5114109"/>
            <a:ext cx="1125149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1967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740979"/>
            <a:ext cx="10452537" cy="5376042"/>
          </a:xfrm>
        </p:spPr>
      </p:pic>
    </p:spTree>
    <p:extLst>
      <p:ext uri="{BB962C8B-B14F-4D97-AF65-F5344CB8AC3E}">
        <p14:creationId xmlns:p14="http://schemas.microsoft.com/office/powerpoint/2010/main" val="145839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856C-6CE8-46D6-861B-ED1CFAB10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aim of this study was to compare the analgesic efficacy of three different brachial plexus nerve block approaches after rotator cuff or Bankart repair of the shoulder.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45B0A-55E0-4187-82EC-86CAC975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Background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2BEDC-CCEC-4CF8-A2C9-18CBA90C6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4989"/>
            <a:ext cx="5486400" cy="254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60BD4D-BFF1-4900-9567-898B494E1CCA}"/>
              </a:ext>
            </a:extLst>
          </p:cNvPr>
          <p:cNvSpPr/>
          <p:nvPr/>
        </p:nvSpPr>
        <p:spPr>
          <a:xfrm>
            <a:off x="838200" y="4186989"/>
            <a:ext cx="10343147" cy="1912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supraclavicular block or anterior suprascapular block would provide noninferior analgesia when compared to the interscalene while producing less pulmonary dysfunction. 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E4E-1E2C-426B-939A-B763568BD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outcome </a:t>
            </a:r>
          </a:p>
          <a:p>
            <a:pPr lvl="1"/>
            <a:r>
              <a:rPr lang="en-US" dirty="0"/>
              <a:t>11-point numerical rating scale pain scores 60 min after surgery completion. </a:t>
            </a:r>
          </a:p>
          <a:p>
            <a:endParaRPr lang="en-US" dirty="0"/>
          </a:p>
          <a:p>
            <a:r>
              <a:rPr lang="en-US" dirty="0"/>
              <a:t>Secondary outcomes (evaluated for superiority)</a:t>
            </a:r>
          </a:p>
          <a:p>
            <a:pPr lvl="1"/>
            <a:r>
              <a:rPr lang="en-US" dirty="0"/>
              <a:t>opioid consumption</a:t>
            </a:r>
          </a:p>
          <a:p>
            <a:pPr lvl="1"/>
            <a:r>
              <a:rPr lang="en-US" dirty="0"/>
              <a:t>vital capacity measurements</a:t>
            </a:r>
          </a:p>
          <a:p>
            <a:pPr lvl="1"/>
            <a:r>
              <a:rPr lang="en-US" dirty="0"/>
              <a:t>diaphragm excursion</a:t>
            </a:r>
          </a:p>
          <a:p>
            <a:pPr lvl="1"/>
            <a:r>
              <a:rPr lang="en-US" dirty="0"/>
              <a:t>motor and sensory changes of the ipsilateral upper extremity</a:t>
            </a:r>
          </a:p>
          <a:p>
            <a:pPr lvl="1"/>
            <a:r>
              <a:rPr lang="en-US" dirty="0"/>
              <a:t>block- and opioid-related side effects</a:t>
            </a:r>
          </a:p>
          <a:p>
            <a:pPr lvl="1"/>
            <a:r>
              <a:rPr lang="en-US" dirty="0"/>
              <a:t>patient satisfaction.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06F537-2EBD-43AA-AA57-DD16880C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Background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889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DB83F-4764-445E-9FB1-405CA2E9D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Institutional Research Ethics Board (Benaroya Research Institute, Virginia Mason Medical Center, Seattle, Washington) approved this study.</a:t>
            </a:r>
          </a:p>
          <a:p>
            <a:endParaRPr lang="en-US" dirty="0"/>
          </a:p>
          <a:p>
            <a:r>
              <a:rPr lang="en-US" dirty="0"/>
              <a:t>Conducted between November 2014 and November 2016.</a:t>
            </a:r>
          </a:p>
          <a:p>
            <a:endParaRPr lang="en-US" dirty="0"/>
          </a:p>
          <a:p>
            <a:r>
              <a:rPr lang="en-US" dirty="0"/>
              <a:t>The study was prospectively registered at clinicaltrials.gov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EB4ABB-0EB3-4DD3-BF26-20253BA9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Materials and Methods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682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5F7D-1B05-4A45-A9B2-618BC7CC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of 189 subjects—63 per group—were planned for enrollment in this study.</a:t>
            </a:r>
          </a:p>
          <a:p>
            <a:endParaRPr lang="en-US" dirty="0"/>
          </a:p>
          <a:p>
            <a:r>
              <a:rPr lang="en-US" dirty="0"/>
              <a:t>Allocated in a 1:1:1 ratio with a computer generated simple randomization.</a:t>
            </a:r>
          </a:p>
          <a:p>
            <a:pPr lvl="1"/>
            <a:r>
              <a:rPr lang="en-US" dirty="0"/>
              <a:t>Interscalene</a:t>
            </a:r>
          </a:p>
          <a:p>
            <a:pPr lvl="1"/>
            <a:r>
              <a:rPr lang="en-US" dirty="0"/>
              <a:t>Supraclavicular</a:t>
            </a:r>
          </a:p>
          <a:p>
            <a:pPr lvl="1"/>
            <a:r>
              <a:rPr lang="en-US" dirty="0"/>
              <a:t>Suprascapular 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F1F7EB-A13E-45AA-8477-D40DB36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Materials and Methods </a:t>
            </a:r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8" y="4020206"/>
            <a:ext cx="2146737" cy="21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D6D9-55E9-4147-9A51-75140F803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follow-up investigators, anesthesia personnel, surgeons, recovery nurses, and the study participants were all blinded to the randomization. </a:t>
            </a:r>
          </a:p>
          <a:p>
            <a:endParaRPr lang="en-US" dirty="0"/>
          </a:p>
          <a:p>
            <a:r>
              <a:rPr lang="en-US" dirty="0"/>
              <a:t>All data collection after discharge to home was collected via telephone by a blinded investigator.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C252C-4E9D-473B-A33E-2CAB974E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b="1" dirty="0"/>
              <a:t>Materials and Methods 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0A6A2-4BAC-4186-A110-EFEAF2BF6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89" y="4443663"/>
            <a:ext cx="2031810" cy="21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1489</Words>
  <Application>Microsoft Office PowerPoint</Application>
  <PresentationFormat>Widescreen</PresentationFormat>
  <Paragraphs>216</Paragraphs>
  <Slides>44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Angsana New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Background</vt:lpstr>
      <vt:lpstr>Background</vt:lpstr>
      <vt:lpstr>Background</vt:lpstr>
      <vt:lpstr>Background</vt:lpstr>
      <vt:lpstr>Materials and Methods </vt:lpstr>
      <vt:lpstr>Materials and Methods </vt:lpstr>
      <vt:lpstr>Materials and Methods </vt:lpstr>
      <vt:lpstr>Inclusion criteria </vt:lpstr>
      <vt:lpstr>Exclusion criteria</vt:lpstr>
      <vt:lpstr>Preprocedure Recordings and Measurements</vt:lpstr>
      <vt:lpstr>Baseline Pulmonary Assessment </vt:lpstr>
      <vt:lpstr>Multimodal Analgesia</vt:lpstr>
      <vt:lpstr>Nerve Block Procedure</vt:lpstr>
      <vt:lpstr>Nerve Block Procedure</vt:lpstr>
      <vt:lpstr>Nerve Block Procedure</vt:lpstr>
      <vt:lpstr>Intraoperative Management</vt:lpstr>
      <vt:lpstr>PACU Management</vt:lpstr>
      <vt:lpstr>Postoperative Pain and Opioid Consumption</vt:lpstr>
      <vt:lpstr>Postoperative Pulmonary and Nerve Block Assessment </vt:lpstr>
      <vt:lpstr>Adverse Effects</vt:lpstr>
      <vt:lpstr>Statistical Methods</vt:lpstr>
      <vt:lpstr>Statistical Methods</vt:lpstr>
      <vt:lpstr>PowerPoint Presentation</vt:lpstr>
      <vt:lpstr>PowerPoint Presentation</vt:lpstr>
      <vt:lpstr>PowerPoint Presentation</vt:lpstr>
      <vt:lpstr>Results</vt:lpstr>
      <vt:lpstr>Pain and Opioid Consumption</vt:lpstr>
      <vt:lpstr>PACU Pulmonary Function</vt:lpstr>
      <vt:lpstr>PACU Block Assessment, Side Effects, and Satisfaction</vt:lpstr>
      <vt:lpstr>24-h Assessment</vt:lpstr>
      <vt:lpstr>Discussion</vt:lpstr>
      <vt:lpstr>Discussion</vt:lpstr>
      <vt:lpstr>Discussion</vt:lpstr>
      <vt:lpstr>Discussion</vt:lpstr>
      <vt:lpstr>limitations</vt:lpstr>
      <vt:lpstr>limitations</vt:lpstr>
      <vt:lpstr>conclusion</vt:lpstr>
      <vt:lpstr>Critical Appraisal : RCT</vt:lpstr>
      <vt:lpstr>Critical Appraisal : RCT</vt:lpstr>
      <vt:lpstr>Critical Appraisal : RCT</vt:lpstr>
      <vt:lpstr>Critical Appraisal : RCT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138</cp:revision>
  <dcterms:created xsi:type="dcterms:W3CDTF">2018-08-26T08:49:42Z</dcterms:created>
  <dcterms:modified xsi:type="dcterms:W3CDTF">2019-04-17T10:47:35Z</dcterms:modified>
</cp:coreProperties>
</file>